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1"/>
  </p:notesMasterIdLst>
  <p:handoutMasterIdLst>
    <p:handoutMasterId r:id="rId22"/>
  </p:handoutMasterIdLst>
  <p:sldIdLst>
    <p:sldId id="257" r:id="rId2"/>
    <p:sldId id="258" r:id="rId3"/>
    <p:sldId id="259" r:id="rId4"/>
    <p:sldId id="260" r:id="rId5"/>
    <p:sldId id="272" r:id="rId6"/>
    <p:sldId id="261" r:id="rId7"/>
    <p:sldId id="262" r:id="rId8"/>
    <p:sldId id="263" r:id="rId9"/>
    <p:sldId id="264" r:id="rId10"/>
    <p:sldId id="265" r:id="rId11"/>
    <p:sldId id="267" r:id="rId12"/>
    <p:sldId id="273" r:id="rId13"/>
    <p:sldId id="274" r:id="rId14"/>
    <p:sldId id="275" r:id="rId15"/>
    <p:sldId id="266"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7924" autoAdjust="0"/>
  </p:normalViewPr>
  <p:slideViewPr>
    <p:cSldViewPr>
      <p:cViewPr varScale="1">
        <p:scale>
          <a:sx n="99" d="100"/>
          <a:sy n="99" d="100"/>
        </p:scale>
        <p:origin x="-2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31AA0A-6437-488F-89F6-98AC4B4A4ED1}" type="datetimeFigureOut">
              <a:rPr lang="en-US" smtClean="0"/>
              <a:pPr/>
              <a:t>5/2/2014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2B8EBF-3773-4ABC-904A-B21AEBCBD4D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F9605-D129-43A2-BA76-0B2980E416A5}" type="datetimeFigureOut">
              <a:rPr lang="en-US" smtClean="0"/>
              <a:pPr/>
              <a:t>5/2/2014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78035-DAD2-430D-B362-6801EE38A7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078035-DAD2-430D-B362-6801EE38A7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beside the “submit application” button it says “Prerequisites Not Met”. This will change once you have filled out all tasks on the left hand side. </a:t>
            </a:r>
          </a:p>
          <a:p>
            <a:endParaRPr lang="en-US" baseline="0" dirty="0" smtClean="0"/>
          </a:p>
          <a:p>
            <a:r>
              <a:rPr lang="en-US" baseline="0" dirty="0" smtClean="0"/>
              <a:t>In order to submit a standard, you must click the name of the standard. </a:t>
            </a:r>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Instructions for how to upload the Chapter Accreditation and License Agreements are</a:t>
            </a:r>
            <a:r>
              <a:rPr lang="en-US" baseline="0" dirty="0" smtClean="0"/>
              <a:t> located on the home page. </a:t>
            </a:r>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a:t>
            </a:r>
            <a:r>
              <a:rPr lang="en-US" baseline="0" dirty="0" smtClean="0"/>
              <a:t> example of what your tasks will look like while completing them. Notice that for Standard 1, it asks you for your organizational structure and from there will take you to the corresponding form. </a:t>
            </a:r>
          </a:p>
          <a:p>
            <a:endParaRPr lang="en-US" baseline="0" dirty="0" smtClean="0"/>
          </a:p>
          <a:p>
            <a:r>
              <a:rPr lang="en-US" baseline="0" dirty="0" smtClean="0"/>
              <a:t>Please note that there is no “save and exit” button because this is not the last page of the task. Once you have filled out all the pages, then you will see the “save and exit” button on the last page. You must fill out all in order for the task to be marked as “complete”. </a:t>
            </a:r>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While answers</a:t>
            </a:r>
            <a:r>
              <a:rPr lang="en-US" baseline="0" dirty="0" smtClean="0"/>
              <a:t> in the “Please explain” box</a:t>
            </a:r>
            <a:r>
              <a:rPr lang="en-US" dirty="0" smtClean="0"/>
              <a:t> are not mandatory, it may be helpful in order to explain why you selected no (i.e. specific situations). It will appear</a:t>
            </a:r>
            <a:r>
              <a:rPr lang="en-US" baseline="0" dirty="0" smtClean="0"/>
              <a:t> for all “no” responses.</a:t>
            </a:r>
          </a:p>
          <a:p>
            <a:endParaRPr lang="en-US" baseline="0" dirty="0" smtClean="0"/>
          </a:p>
          <a:p>
            <a:r>
              <a:rPr lang="en-US" baseline="0" dirty="0" smtClean="0"/>
              <a:t>For the uploads, please name the file that you are uploading as it appears on each upload bar. For example, in this component, you will name the file “1A Non-Profit Corporate Certificate from State”.</a:t>
            </a:r>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opening your browser, it is recommended that you use Google Chrome. You will be sent an email with a link to the application web page from accreditation@nca-online.org. When you click on the link, on the right side of your screen you will see the sign up button. </a:t>
            </a:r>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078035-DAD2-430D-B362-6801EE38A7D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fields are required.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page (when you click “trouble</a:t>
            </a:r>
            <a:r>
              <a:rPr lang="en-US" baseline="0" dirty="0" smtClean="0"/>
              <a:t> signing in?” on the home screen, you can </a:t>
            </a:r>
            <a:r>
              <a:rPr lang="en-US" baseline="0" dirty="0" err="1" smtClean="0"/>
              <a:t>reseet</a:t>
            </a:r>
            <a:r>
              <a:rPr lang="en-US" baseline="0" dirty="0" smtClean="0"/>
              <a:t> your password, activate your account (if you did not receive the original link when you registered) and check your account status (if it is active or not). </a:t>
            </a:r>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instructions that you</a:t>
            </a:r>
            <a:r>
              <a:rPr lang="en-US" baseline="0" dirty="0" smtClean="0"/>
              <a:t> will see once you select “register” on the previous screen. </a:t>
            </a:r>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using Outlook, you can do this by going to Tools-&gt; Reviews and Alerts -&gt; New Rule -&gt; Move messages with specific words in the subject to a folder-&gt;next-&gt; check off “with specific words in the subject”-&gt; under “Step two” select “specific words” and type “_____”-&gt; under “step two” select “specific folder” and select what folder you want it move to.  Then select finish. </a:t>
            </a:r>
          </a:p>
          <a:p>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shows the top half of your homepage. This homepage is where you will go to get resource materials (print the standards, accreditation and licensing agreement, policy on membership structure, sample of the application, etc.), check to see what parts of your application have been completed, add members for signatures, see the activity on the account, change your account setting, see the instructions and many more. </a:t>
            </a:r>
          </a:p>
          <a:p>
            <a:endParaRPr lang="en-US" baseline="0" dirty="0" smtClean="0"/>
          </a:p>
          <a:p>
            <a:r>
              <a:rPr lang="en-US" baseline="0" dirty="0" smtClean="0"/>
              <a:t>There is a news feed at the bottom of the page in which you can see the activity on the application (such as when someone uploaded a document, or completed a task, etc.)</a:t>
            </a:r>
          </a:p>
          <a:p>
            <a:endParaRPr lang="en-US" baseline="0" dirty="0" smtClean="0"/>
          </a:p>
          <a:p>
            <a:r>
              <a:rPr lang="en-US" baseline="0" dirty="0" smtClean="0"/>
              <a:t>To add a member, select “add member” on the right hand side navigation. This will take you to a page in which you put their name, email and what level of access they can have. They can either be an owner, access level member, or able to view only. </a:t>
            </a:r>
          </a:p>
          <a:p>
            <a:r>
              <a:rPr lang="en-US" baseline="0" dirty="0" smtClean="0"/>
              <a:t>Organization Name- your organization name will appear </a:t>
            </a:r>
            <a:r>
              <a:rPr lang="en-US" sz="1200" dirty="0" smtClean="0"/>
              <a:t>after you complete the “Organization Information and Signatures” task ONLY after you have completed and</a:t>
            </a:r>
            <a:r>
              <a:rPr lang="en-US" sz="1200" baseline="0" dirty="0" smtClean="0"/>
              <a:t> saved the “Organization Information and Signatures” task.</a:t>
            </a:r>
          </a:p>
          <a:p>
            <a:endParaRPr lang="en-US" sz="1200" baseline="0" dirty="0" smtClean="0"/>
          </a:p>
          <a:p>
            <a:r>
              <a:rPr lang="en-US" sz="1200" baseline="0" dirty="0" smtClean="0"/>
              <a:t>How to </a:t>
            </a:r>
          </a:p>
          <a:p>
            <a:endParaRPr lang="en-US" dirty="0"/>
          </a:p>
        </p:txBody>
      </p:sp>
      <p:sp>
        <p:nvSpPr>
          <p:cNvPr id="4" name="Slide Number Placeholder 3"/>
          <p:cNvSpPr>
            <a:spLocks noGrp="1"/>
          </p:cNvSpPr>
          <p:nvPr>
            <p:ph type="sldNum" sz="quarter" idx="10"/>
          </p:nvPr>
        </p:nvSpPr>
        <p:spPr/>
        <p:txBody>
          <a:bodyPr/>
          <a:lstStyle/>
          <a:p>
            <a:fld id="{D1078035-DAD2-430D-B362-6801EE38A7D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40F5B0-7CB4-4947-83C1-45981E22C17A}" type="datetimeFigureOut">
              <a:rPr lang="en-US" smtClean="0"/>
              <a:pPr/>
              <a:t>5/2/2014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FDEE5C1-4358-4465-97A9-A26563B9D20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40F5B0-7CB4-4947-83C1-45981E22C17A}"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EE5C1-4358-4465-97A9-A26563B9D2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40F5B0-7CB4-4947-83C1-45981E22C17A}"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EE5C1-4358-4465-97A9-A26563B9D2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740F5B0-7CB4-4947-83C1-45981E22C17A}"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EE5C1-4358-4465-97A9-A26563B9D20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40F5B0-7CB4-4947-83C1-45981E22C17A}" type="datetimeFigureOut">
              <a:rPr lang="en-US" smtClean="0"/>
              <a:pPr/>
              <a:t>5/2/2014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FDEE5C1-4358-4465-97A9-A26563B9D20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740F5B0-7CB4-4947-83C1-45981E22C17A}" type="datetimeFigureOut">
              <a:rPr lang="en-US" smtClean="0"/>
              <a:pPr/>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EE5C1-4358-4465-97A9-A26563B9D20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740F5B0-7CB4-4947-83C1-45981E22C17A}" type="datetimeFigureOut">
              <a:rPr lang="en-US" smtClean="0"/>
              <a:pPr/>
              <a:t>5/2/2014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EE5C1-4358-4465-97A9-A26563B9D20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40F5B0-7CB4-4947-83C1-45981E22C17A}" type="datetimeFigureOut">
              <a:rPr lang="en-US" smtClean="0"/>
              <a:pPr/>
              <a:t>5/2/2014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EE5C1-4358-4465-97A9-A26563B9D2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0F5B0-7CB4-4947-83C1-45981E22C17A}" type="datetimeFigureOut">
              <a:rPr lang="en-US" smtClean="0"/>
              <a:pPr/>
              <a:t>5/2/2014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EE5C1-4358-4465-97A9-A26563B9D2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40F5B0-7CB4-4947-83C1-45981E22C17A}" type="datetimeFigureOut">
              <a:rPr lang="en-US" smtClean="0"/>
              <a:pPr/>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EE5C1-4358-4465-97A9-A26563B9D20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40F5B0-7CB4-4947-83C1-45981E22C17A}" type="datetimeFigureOut">
              <a:rPr lang="en-US" smtClean="0"/>
              <a:pPr/>
              <a:t>5/2/2014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FDEE5C1-4358-4465-97A9-A26563B9D20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740F5B0-7CB4-4947-83C1-45981E22C17A}" type="datetimeFigureOut">
              <a:rPr lang="en-US" smtClean="0"/>
              <a:pPr/>
              <a:t>5/2/2014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FDEE5C1-4358-4465-97A9-A26563B9D2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ccreditation@nca-onlin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543800" cy="1143000"/>
          </a:xfrm>
        </p:spPr>
        <p:txBody>
          <a:bodyPr>
            <a:noAutofit/>
          </a:bodyPr>
          <a:lstStyle/>
          <a:p>
            <a:pPr algn="ctr"/>
            <a:r>
              <a:rPr lang="en-US" sz="6000" dirty="0" smtClean="0">
                <a:effectLst>
                  <a:outerShdw blurRad="38100" dist="38100" dir="2700000" algn="tl">
                    <a:srgbClr val="000000">
                      <a:alpha val="43137"/>
                    </a:srgbClr>
                  </a:outerShdw>
                </a:effectLst>
              </a:rPr>
              <a:t>Chapter Accreditation Online System</a:t>
            </a:r>
            <a:endParaRPr lang="en-US" sz="6000" dirty="0">
              <a:effectLst>
                <a:outerShdw blurRad="38100" dist="38100" dir="2700000" algn="tl">
                  <a:srgbClr val="000000">
                    <a:alpha val="43137"/>
                  </a:srgbClr>
                </a:outerShdw>
              </a:effectLst>
            </a:endParaRPr>
          </a:p>
        </p:txBody>
      </p:sp>
      <p:sp>
        <p:nvSpPr>
          <p:cNvPr id="5" name="TextBox 4"/>
          <p:cNvSpPr txBox="1"/>
          <p:nvPr/>
        </p:nvSpPr>
        <p:spPr>
          <a:xfrm>
            <a:off x="685800" y="3886200"/>
            <a:ext cx="7543800" cy="2308324"/>
          </a:xfrm>
          <a:prstGeom prst="rect">
            <a:avLst/>
          </a:prstGeom>
          <a:noFill/>
        </p:spPr>
        <p:txBody>
          <a:bodyPr wrap="square" rtlCol="0">
            <a:spAutoFit/>
          </a:bodyPr>
          <a:lstStyle/>
          <a:p>
            <a:pPr algn="ctr"/>
            <a:r>
              <a:rPr lang="en-US" sz="4000" b="1" dirty="0" smtClean="0"/>
              <a:t>Usage Tutorial</a:t>
            </a:r>
          </a:p>
          <a:p>
            <a:pPr algn="ctr"/>
            <a:endParaRPr lang="en-US" sz="4000" dirty="0" smtClean="0"/>
          </a:p>
          <a:p>
            <a:pPr algn="ctr"/>
            <a:r>
              <a:rPr lang="en-US" sz="3200" dirty="0" smtClean="0"/>
              <a:t>Department of Member Relations &amp; Grants</a:t>
            </a:r>
          </a:p>
          <a:p>
            <a:pPr algn="ctr"/>
            <a:r>
              <a:rPr lang="en-US" sz="3200" dirty="0" smtClean="0"/>
              <a:t>National Children’s Alliance</a:t>
            </a:r>
          </a:p>
        </p:txBody>
      </p:sp>
      <p:pic>
        <p:nvPicPr>
          <p:cNvPr id="6" name="Picture 2" descr="C:\Users\mthiel\Desktop\NCA Logo.jpg"/>
          <p:cNvPicPr>
            <a:picLocks noChangeAspect="1" noChangeArrowheads="1"/>
          </p:cNvPicPr>
          <p:nvPr/>
        </p:nvPicPr>
        <p:blipFill>
          <a:blip r:embed="rId3" cstate="print"/>
          <a:srcRect/>
          <a:stretch>
            <a:fillRect/>
          </a:stretch>
        </p:blipFill>
        <p:spPr bwMode="auto">
          <a:xfrm>
            <a:off x="0" y="0"/>
            <a:ext cx="990600" cy="13499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luidreview homepage.JPG"/>
          <p:cNvPicPr>
            <a:picLocks noChangeAspect="1"/>
          </p:cNvPicPr>
          <p:nvPr/>
        </p:nvPicPr>
        <p:blipFill>
          <a:blip r:embed="rId3" cstate="print"/>
          <a:stretch>
            <a:fillRect/>
          </a:stretch>
        </p:blipFill>
        <p:spPr>
          <a:xfrm>
            <a:off x="1905000" y="838200"/>
            <a:ext cx="5410200" cy="4905031"/>
          </a:xfrm>
          <a:prstGeom prst="rect">
            <a:avLst/>
          </a:prstGeom>
          <a:ln>
            <a:solidFill>
              <a:schemeClr val="bg1">
                <a:lumMod val="50000"/>
              </a:schemeClr>
            </a:solidFill>
          </a:ln>
        </p:spPr>
      </p:pic>
      <p:sp>
        <p:nvSpPr>
          <p:cNvPr id="2" name="Title 1"/>
          <p:cNvSpPr>
            <a:spLocks noGrp="1"/>
          </p:cNvSpPr>
          <p:nvPr>
            <p:ph type="title"/>
          </p:nvPr>
        </p:nvSpPr>
        <p:spPr>
          <a:xfrm>
            <a:off x="838200" y="228600"/>
            <a:ext cx="7315200" cy="563562"/>
          </a:xfrm>
        </p:spPr>
        <p:txBody>
          <a:bodyPr>
            <a:normAutofit fontScale="90000"/>
          </a:bodyPr>
          <a:lstStyle/>
          <a:p>
            <a:pPr algn="ctr"/>
            <a:r>
              <a:rPr lang="en-US" u="sng" dirty="0" smtClean="0">
                <a:latin typeface="+mn-lt"/>
              </a:rPr>
              <a:t>Your Tasks</a:t>
            </a:r>
            <a:endParaRPr lang="en-US" u="sng" dirty="0">
              <a:latin typeface="+mn-lt"/>
            </a:endParaRPr>
          </a:p>
        </p:txBody>
      </p:sp>
      <p:cxnSp>
        <p:nvCxnSpPr>
          <p:cNvPr id="8" name="Straight Arrow Connector 7"/>
          <p:cNvCxnSpPr/>
          <p:nvPr/>
        </p:nvCxnSpPr>
        <p:spPr>
          <a:xfrm flipH="1" flipV="1">
            <a:off x="6172200" y="1524000"/>
            <a:ext cx="1066800" cy="7620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1400" y="1905000"/>
            <a:ext cx="1905000" cy="1323439"/>
          </a:xfrm>
          <a:prstGeom prst="rect">
            <a:avLst/>
          </a:prstGeom>
          <a:noFill/>
        </p:spPr>
        <p:txBody>
          <a:bodyPr wrap="square" rtlCol="0">
            <a:spAutoFit/>
          </a:bodyPr>
          <a:lstStyle/>
          <a:p>
            <a:r>
              <a:rPr lang="en-US" sz="1600" dirty="0" smtClean="0"/>
              <a:t>All the tasks that you finish by selecting the “save and exit” button will be marked as complete. </a:t>
            </a:r>
            <a:endParaRPr lang="en-US" sz="1600" dirty="0"/>
          </a:p>
        </p:txBody>
      </p:sp>
      <p:sp>
        <p:nvSpPr>
          <p:cNvPr id="15" name="TextBox 14"/>
          <p:cNvSpPr txBox="1"/>
          <p:nvPr/>
        </p:nvSpPr>
        <p:spPr>
          <a:xfrm>
            <a:off x="457200" y="5791200"/>
            <a:ext cx="8686800" cy="923330"/>
          </a:xfrm>
          <a:prstGeom prst="rect">
            <a:avLst/>
          </a:prstGeom>
          <a:noFill/>
        </p:spPr>
        <p:txBody>
          <a:bodyPr wrap="square" rtlCol="0">
            <a:spAutoFit/>
          </a:bodyPr>
          <a:lstStyle/>
          <a:p>
            <a:r>
              <a:rPr lang="en-US" dirty="0" smtClean="0"/>
              <a:t>There are 6 Tasks to fill out in this application: Organization Information and Signatures and the 5 Standards (each with a specific focus). Once you have completed all the tasks, you will be able to submit your application. Please do not attempt to submit an application before completing all tasks. </a:t>
            </a:r>
            <a:endParaRPr lang="en-US" dirty="0"/>
          </a:p>
        </p:txBody>
      </p:sp>
      <p:cxnSp>
        <p:nvCxnSpPr>
          <p:cNvPr id="16" name="Straight Arrow Connector 15"/>
          <p:cNvCxnSpPr/>
          <p:nvPr/>
        </p:nvCxnSpPr>
        <p:spPr>
          <a:xfrm flipV="1">
            <a:off x="1600200" y="1524000"/>
            <a:ext cx="2667000" cy="8382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1600200"/>
            <a:ext cx="1676400" cy="2308324"/>
          </a:xfrm>
          <a:prstGeom prst="rect">
            <a:avLst/>
          </a:prstGeom>
          <a:noFill/>
        </p:spPr>
        <p:txBody>
          <a:bodyPr wrap="square" rtlCol="0">
            <a:spAutoFit/>
          </a:bodyPr>
          <a:lstStyle/>
          <a:p>
            <a:r>
              <a:rPr lang="en-US" sz="1600" dirty="0" smtClean="0"/>
              <a:t>After you start working on a task, the system will activate the following links. In this way, you can view the tasks you have started, delete it and edit it. </a:t>
            </a:r>
            <a:endParaRPr lang="en-US" sz="1600" dirty="0"/>
          </a:p>
        </p:txBody>
      </p:sp>
      <p:pic>
        <p:nvPicPr>
          <p:cNvPr id="21" name="Picture 2" descr="C:\Users\mthiel\Desktop\NCA Logo.jpg"/>
          <p:cNvPicPr>
            <a:picLocks noChangeAspect="1" noChangeArrowheads="1"/>
          </p:cNvPicPr>
          <p:nvPr/>
        </p:nvPicPr>
        <p:blipFill>
          <a:blip r:embed="rId4" cstate="print"/>
          <a:srcRect/>
          <a:stretch>
            <a:fillRect/>
          </a:stretch>
        </p:blipFill>
        <p:spPr bwMode="auto">
          <a:xfrm>
            <a:off x="0" y="0"/>
            <a:ext cx="990600" cy="134993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838200"/>
          </a:xfrm>
        </p:spPr>
        <p:txBody>
          <a:bodyPr/>
          <a:lstStyle/>
          <a:p>
            <a:pPr algn="ctr"/>
            <a:r>
              <a:rPr lang="en-US" u="sng" dirty="0" smtClean="0">
                <a:latin typeface="+mn-lt"/>
              </a:rPr>
              <a:t>Resources Page</a:t>
            </a:r>
            <a:endParaRPr lang="en-US" u="sng" dirty="0">
              <a:latin typeface="+mn-lt"/>
            </a:endParaRPr>
          </a:p>
        </p:txBody>
      </p:sp>
      <p:pic>
        <p:nvPicPr>
          <p:cNvPr id="4" name="Content Placeholder 3" descr="resources.JPG"/>
          <p:cNvPicPr>
            <a:picLocks noGrp="1" noChangeAspect="1"/>
          </p:cNvPicPr>
          <p:nvPr>
            <p:ph sz="quarter" idx="1"/>
          </p:nvPr>
        </p:nvPicPr>
        <p:blipFill>
          <a:blip r:embed="rId3" cstate="print"/>
          <a:stretch>
            <a:fillRect/>
          </a:stretch>
        </p:blipFill>
        <p:spPr>
          <a:xfrm>
            <a:off x="533400" y="838200"/>
            <a:ext cx="8062351" cy="4525963"/>
          </a:xfrm>
          <a:ln>
            <a:solidFill>
              <a:schemeClr val="bg1">
                <a:lumMod val="50000"/>
              </a:schemeClr>
            </a:solidFill>
          </a:ln>
        </p:spPr>
      </p:pic>
      <p:sp>
        <p:nvSpPr>
          <p:cNvPr id="5" name="TextBox 4"/>
          <p:cNvSpPr txBox="1"/>
          <p:nvPr/>
        </p:nvSpPr>
        <p:spPr>
          <a:xfrm>
            <a:off x="152400" y="5410200"/>
            <a:ext cx="8839200" cy="1200329"/>
          </a:xfrm>
          <a:prstGeom prst="rect">
            <a:avLst/>
          </a:prstGeom>
          <a:noFill/>
        </p:spPr>
        <p:txBody>
          <a:bodyPr wrap="square" rtlCol="0">
            <a:spAutoFit/>
          </a:bodyPr>
          <a:lstStyle/>
          <a:p>
            <a:r>
              <a:rPr lang="en-US" dirty="0" smtClean="0"/>
              <a:t>When you select “Resources” in the top right corner of your homepage, you will be taken to this screen in which you can download and print any materials to assist you while completing the application. Also located here is the Chapter Accreditation and License Agreement  that you will download, sign, scan and </a:t>
            </a:r>
            <a:r>
              <a:rPr lang="en-US" dirty="0" smtClean="0"/>
              <a:t>upload </a:t>
            </a:r>
            <a:r>
              <a:rPr lang="en-US" dirty="0" smtClean="0"/>
              <a:t>to the homepage (as shown on the next slide).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991600" cy="1143000"/>
          </a:xfrm>
        </p:spPr>
        <p:txBody>
          <a:bodyPr>
            <a:normAutofit fontScale="90000"/>
          </a:bodyPr>
          <a:lstStyle/>
          <a:p>
            <a:pPr algn="ctr"/>
            <a:r>
              <a:rPr lang="en-US" dirty="0" smtClean="0"/>
              <a:t>Uploading your Chapter Accreditation and License Agreement</a:t>
            </a:r>
            <a:endParaRPr lang="en-US" dirty="0"/>
          </a:p>
        </p:txBody>
      </p:sp>
      <p:pic>
        <p:nvPicPr>
          <p:cNvPr id="4" name="Content Placeholder 3" descr="license.JPG"/>
          <p:cNvPicPr>
            <a:picLocks noGrp="1" noChangeAspect="1"/>
          </p:cNvPicPr>
          <p:nvPr>
            <p:ph sz="quarter" idx="1"/>
          </p:nvPr>
        </p:nvPicPr>
        <p:blipFill>
          <a:blip r:embed="rId2" cstate="print"/>
          <a:stretch>
            <a:fillRect/>
          </a:stretch>
        </p:blipFill>
        <p:spPr>
          <a:xfrm>
            <a:off x="228600" y="1447800"/>
            <a:ext cx="7029224" cy="4725686"/>
          </a:xfrm>
        </p:spPr>
      </p:pic>
      <p:cxnSp>
        <p:nvCxnSpPr>
          <p:cNvPr id="5" name="Straight Arrow Connector 4"/>
          <p:cNvCxnSpPr/>
          <p:nvPr/>
        </p:nvCxnSpPr>
        <p:spPr>
          <a:xfrm flipH="1" flipV="1">
            <a:off x="5943600" y="1905000"/>
            <a:ext cx="381000" cy="3810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05400" y="2286000"/>
            <a:ext cx="4038600" cy="646331"/>
          </a:xfrm>
          <a:prstGeom prst="rect">
            <a:avLst/>
          </a:prstGeom>
          <a:noFill/>
        </p:spPr>
        <p:txBody>
          <a:bodyPr wrap="square" rtlCol="0">
            <a:spAutoFit/>
          </a:bodyPr>
          <a:lstStyle/>
          <a:p>
            <a:r>
              <a:rPr lang="en-US" dirty="0" smtClean="0"/>
              <a:t>1. Find and download the agreements here under “Resources”</a:t>
            </a:r>
            <a:endParaRPr lang="en-US" dirty="0"/>
          </a:p>
        </p:txBody>
      </p:sp>
      <p:sp>
        <p:nvSpPr>
          <p:cNvPr id="9" name="TextBox 8"/>
          <p:cNvSpPr txBox="1"/>
          <p:nvPr/>
        </p:nvSpPr>
        <p:spPr>
          <a:xfrm>
            <a:off x="5181600" y="2895600"/>
            <a:ext cx="3962400" cy="646331"/>
          </a:xfrm>
          <a:prstGeom prst="rect">
            <a:avLst/>
          </a:prstGeom>
          <a:noFill/>
        </p:spPr>
        <p:txBody>
          <a:bodyPr wrap="square" rtlCol="0">
            <a:spAutoFit/>
          </a:bodyPr>
          <a:lstStyle/>
          <a:p>
            <a:r>
              <a:rPr lang="en-US" dirty="0" smtClean="0"/>
              <a:t>2. Print, sign and scan the documents to your computer. </a:t>
            </a:r>
            <a:endParaRPr lang="en-US" dirty="0"/>
          </a:p>
        </p:txBody>
      </p:sp>
      <p:sp>
        <p:nvSpPr>
          <p:cNvPr id="10" name="TextBox 9"/>
          <p:cNvSpPr txBox="1"/>
          <p:nvPr/>
        </p:nvSpPr>
        <p:spPr>
          <a:xfrm>
            <a:off x="4876800" y="6019800"/>
            <a:ext cx="3962400" cy="646331"/>
          </a:xfrm>
          <a:prstGeom prst="rect">
            <a:avLst/>
          </a:prstGeom>
          <a:noFill/>
        </p:spPr>
        <p:txBody>
          <a:bodyPr wrap="square" rtlCol="0">
            <a:spAutoFit/>
          </a:bodyPr>
          <a:lstStyle/>
          <a:p>
            <a:r>
              <a:rPr lang="en-US" dirty="0" smtClean="0"/>
              <a:t>3. Click “Add document” and upload the agreements here</a:t>
            </a:r>
            <a:endParaRPr lang="en-US" dirty="0"/>
          </a:p>
        </p:txBody>
      </p:sp>
      <p:cxnSp>
        <p:nvCxnSpPr>
          <p:cNvPr id="14" name="Straight Arrow Connector 13"/>
          <p:cNvCxnSpPr/>
          <p:nvPr/>
        </p:nvCxnSpPr>
        <p:spPr>
          <a:xfrm flipV="1">
            <a:off x="5257800" y="5105400"/>
            <a:ext cx="304800" cy="9144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315200" cy="762000"/>
          </a:xfrm>
        </p:spPr>
        <p:txBody>
          <a:bodyPr/>
          <a:lstStyle/>
          <a:p>
            <a:pPr algn="ctr"/>
            <a:r>
              <a:rPr lang="en-US" dirty="0" smtClean="0"/>
              <a:t>Instructions for </a:t>
            </a:r>
            <a:r>
              <a:rPr lang="en-US" dirty="0" smtClean="0"/>
              <a:t>Signatures</a:t>
            </a:r>
            <a:endParaRPr lang="en-US" dirty="0"/>
          </a:p>
        </p:txBody>
      </p:sp>
      <p:pic>
        <p:nvPicPr>
          <p:cNvPr id="4" name="Content Placeholder 3" descr="Capture23.JPG"/>
          <p:cNvPicPr>
            <a:picLocks noGrp="1" noChangeAspect="1"/>
          </p:cNvPicPr>
          <p:nvPr>
            <p:ph sz="quarter" idx="1"/>
          </p:nvPr>
        </p:nvPicPr>
        <p:blipFill>
          <a:blip r:embed="rId2" cstate="print"/>
          <a:stretch>
            <a:fillRect/>
          </a:stretch>
        </p:blipFill>
        <p:spPr>
          <a:xfrm>
            <a:off x="990600" y="838200"/>
            <a:ext cx="6629400" cy="4799976"/>
          </a:xfrm>
          <a:ln>
            <a:solidFill>
              <a:schemeClr val="accent1"/>
            </a:solidFill>
          </a:ln>
        </p:spPr>
      </p:pic>
      <p:sp>
        <p:nvSpPr>
          <p:cNvPr id="5" name="TextBox 4"/>
          <p:cNvSpPr txBox="1"/>
          <p:nvPr/>
        </p:nvSpPr>
        <p:spPr>
          <a:xfrm>
            <a:off x="304800" y="5638800"/>
            <a:ext cx="8839200" cy="923330"/>
          </a:xfrm>
          <a:prstGeom prst="rect">
            <a:avLst/>
          </a:prstGeom>
          <a:noFill/>
        </p:spPr>
        <p:txBody>
          <a:bodyPr wrap="square" rtlCol="0">
            <a:spAutoFit/>
          </a:bodyPr>
          <a:lstStyle/>
          <a:p>
            <a:r>
              <a:rPr lang="en-US" dirty="0" smtClean="0"/>
              <a:t>In the first task, Organizational </a:t>
            </a:r>
            <a:r>
              <a:rPr lang="en-US" dirty="0" smtClean="0"/>
              <a:t>Information and Signatures, </a:t>
            </a:r>
            <a:r>
              <a:rPr lang="en-US" dirty="0" smtClean="0"/>
              <a:t>you will be required to submit signatures. Please follow the instructions above in order to draw your signature directly onto the given line on the page. (HINT- if you don’t see a line or want to redo a signature, click the “clear” button.)</a:t>
            </a:r>
            <a:endParaRPr lang="en-US" dirty="0"/>
          </a:p>
        </p:txBody>
      </p:sp>
      <p:cxnSp>
        <p:nvCxnSpPr>
          <p:cNvPr id="6" name="Straight Arrow Connector 5"/>
          <p:cNvCxnSpPr/>
          <p:nvPr/>
        </p:nvCxnSpPr>
        <p:spPr>
          <a:xfrm flipH="1">
            <a:off x="5791200" y="2286000"/>
            <a:ext cx="2438400" cy="5334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839200" cy="334962"/>
          </a:xfrm>
        </p:spPr>
        <p:txBody>
          <a:bodyPr>
            <a:noAutofit/>
          </a:bodyPr>
          <a:lstStyle/>
          <a:p>
            <a:r>
              <a:rPr lang="en-US" sz="3200" dirty="0" smtClean="0"/>
              <a:t>Instructions for Signatures </a:t>
            </a:r>
            <a:r>
              <a:rPr lang="en-US" sz="3200" dirty="0" smtClean="0"/>
              <a:t>and Adding Members</a:t>
            </a:r>
            <a:endParaRPr lang="en-US" sz="3200" dirty="0"/>
          </a:p>
        </p:txBody>
      </p:sp>
      <p:pic>
        <p:nvPicPr>
          <p:cNvPr id="4" name="Content Placeholder 3" descr="license.JPG"/>
          <p:cNvPicPr>
            <a:picLocks noGrp="1" noChangeAspect="1"/>
          </p:cNvPicPr>
          <p:nvPr>
            <p:ph sz="quarter" idx="1"/>
          </p:nvPr>
        </p:nvPicPr>
        <p:blipFill>
          <a:blip r:embed="rId2" cstate="print"/>
          <a:stretch>
            <a:fillRect/>
          </a:stretch>
        </p:blipFill>
        <p:spPr>
          <a:xfrm>
            <a:off x="457200" y="609600"/>
            <a:ext cx="8153400" cy="4725686"/>
          </a:xfrm>
        </p:spPr>
      </p:pic>
      <p:sp>
        <p:nvSpPr>
          <p:cNvPr id="5" name="TextBox 4"/>
          <p:cNvSpPr txBox="1"/>
          <p:nvPr/>
        </p:nvSpPr>
        <p:spPr>
          <a:xfrm>
            <a:off x="228600" y="5257800"/>
            <a:ext cx="8686800" cy="1477328"/>
          </a:xfrm>
          <a:prstGeom prst="rect">
            <a:avLst/>
          </a:prstGeom>
          <a:noFill/>
        </p:spPr>
        <p:txBody>
          <a:bodyPr wrap="square" rtlCol="0">
            <a:spAutoFit/>
          </a:bodyPr>
          <a:lstStyle/>
          <a:p>
            <a:r>
              <a:rPr lang="en-US" dirty="0" smtClean="0"/>
              <a:t>If you need signatures from multiple members, you can invite them to have access to your online account and sign the page themselves. To do this, select “Add Member”. The system will then prompt you to enter their first and last name, email address and access level. Select “standard” for their access level. This person will be sent an email with the log in information so they can log into the application and sign the corresponding part of the application themselves. </a:t>
            </a:r>
            <a:endParaRPr lang="en-US" dirty="0"/>
          </a:p>
        </p:txBody>
      </p:sp>
      <p:cxnSp>
        <p:nvCxnSpPr>
          <p:cNvPr id="6" name="Straight Arrow Connector 5"/>
          <p:cNvCxnSpPr/>
          <p:nvPr/>
        </p:nvCxnSpPr>
        <p:spPr>
          <a:xfrm flipV="1">
            <a:off x="5486400" y="3657600"/>
            <a:ext cx="1219200" cy="15240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4648200" cy="762000"/>
          </a:xfrm>
        </p:spPr>
        <p:txBody>
          <a:bodyPr/>
          <a:lstStyle/>
          <a:p>
            <a:r>
              <a:rPr lang="en-US" u="sng" dirty="0" smtClean="0">
                <a:latin typeface="+mn-lt"/>
              </a:rPr>
              <a:t>Navigation Tips</a:t>
            </a:r>
            <a:endParaRPr lang="en-US" u="sng" dirty="0">
              <a:latin typeface="+mn-lt"/>
            </a:endParaRPr>
          </a:p>
        </p:txBody>
      </p:sp>
      <p:pic>
        <p:nvPicPr>
          <p:cNvPr id="4" name="Content Placeholder 3" descr="Org info testing.JPG"/>
          <p:cNvPicPr>
            <a:picLocks noGrp="1" noChangeAspect="1"/>
          </p:cNvPicPr>
          <p:nvPr>
            <p:ph sz="quarter" idx="1"/>
          </p:nvPr>
        </p:nvPicPr>
        <p:blipFill>
          <a:blip r:embed="rId3" cstate="print"/>
          <a:stretch>
            <a:fillRect/>
          </a:stretch>
        </p:blipFill>
        <p:spPr>
          <a:xfrm>
            <a:off x="838200" y="990600"/>
            <a:ext cx="7548355" cy="4916451"/>
          </a:xfrm>
        </p:spPr>
      </p:pic>
      <p:cxnSp>
        <p:nvCxnSpPr>
          <p:cNvPr id="6" name="Straight Arrow Connector 5"/>
          <p:cNvCxnSpPr/>
          <p:nvPr/>
        </p:nvCxnSpPr>
        <p:spPr>
          <a:xfrm flipH="1">
            <a:off x="2743200" y="5334000"/>
            <a:ext cx="685800" cy="2286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447800" y="5791200"/>
            <a:ext cx="228600" cy="3810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5105400"/>
            <a:ext cx="5715000" cy="369332"/>
          </a:xfrm>
          <a:prstGeom prst="rect">
            <a:avLst/>
          </a:prstGeom>
          <a:noFill/>
        </p:spPr>
        <p:txBody>
          <a:bodyPr wrap="square" rtlCol="0">
            <a:spAutoFit/>
          </a:bodyPr>
          <a:lstStyle/>
          <a:p>
            <a:r>
              <a:rPr lang="en-US" dirty="0" smtClean="0"/>
              <a:t>Select “Next” in order to go to the next page of this form</a:t>
            </a:r>
            <a:endParaRPr lang="en-US" dirty="0"/>
          </a:p>
        </p:txBody>
      </p:sp>
      <p:sp>
        <p:nvSpPr>
          <p:cNvPr id="11" name="TextBox 10"/>
          <p:cNvSpPr txBox="1"/>
          <p:nvPr/>
        </p:nvSpPr>
        <p:spPr>
          <a:xfrm>
            <a:off x="1676400" y="6019800"/>
            <a:ext cx="7315200" cy="646331"/>
          </a:xfrm>
          <a:prstGeom prst="rect">
            <a:avLst/>
          </a:prstGeom>
          <a:noFill/>
        </p:spPr>
        <p:txBody>
          <a:bodyPr wrap="square" rtlCol="0">
            <a:spAutoFit/>
          </a:bodyPr>
          <a:lstStyle/>
          <a:p>
            <a:r>
              <a:rPr lang="en-US" dirty="0" smtClean="0"/>
              <a:t>Select “Save &amp; Continue Editing” if you want to save and come back later (or just save as you go). We recommend you frequently save any changes you make as you go. </a:t>
            </a:r>
            <a:endParaRPr lang="en-US" dirty="0"/>
          </a:p>
        </p:txBody>
      </p:sp>
      <p:pic>
        <p:nvPicPr>
          <p:cNvPr id="9" name="Picture 2" descr="C:\Users\mthiel\Desktop\NCA Logo.jpg"/>
          <p:cNvPicPr>
            <a:picLocks noChangeAspect="1" noChangeArrowheads="1"/>
          </p:cNvPicPr>
          <p:nvPr/>
        </p:nvPicPr>
        <p:blipFill>
          <a:blip r:embed="rId4" cstate="print"/>
          <a:srcRect/>
          <a:stretch>
            <a:fillRect/>
          </a:stretch>
        </p:blipFill>
        <p:spPr bwMode="auto">
          <a:xfrm>
            <a:off x="0" y="0"/>
            <a:ext cx="990600" cy="134993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normAutofit fontScale="90000"/>
          </a:bodyPr>
          <a:lstStyle/>
          <a:p>
            <a:pPr algn="ctr"/>
            <a:r>
              <a:rPr lang="en-US" u="sng" dirty="0" smtClean="0">
                <a:latin typeface="+mn-lt"/>
              </a:rPr>
              <a:t>Navigation Tips</a:t>
            </a:r>
            <a:endParaRPr lang="en-US" u="sng" dirty="0">
              <a:latin typeface="+mn-lt"/>
            </a:endParaRPr>
          </a:p>
        </p:txBody>
      </p:sp>
      <p:pic>
        <p:nvPicPr>
          <p:cNvPr id="4" name="Content Placeholder 3" descr="standard 1.JPG"/>
          <p:cNvPicPr>
            <a:picLocks noGrp="1" noChangeAspect="1"/>
          </p:cNvPicPr>
          <p:nvPr>
            <p:ph sz="quarter" idx="1"/>
          </p:nvPr>
        </p:nvPicPr>
        <p:blipFill>
          <a:blip r:embed="rId3" cstate="print"/>
          <a:stretch>
            <a:fillRect/>
          </a:stretch>
        </p:blipFill>
        <p:spPr>
          <a:xfrm>
            <a:off x="1143000" y="685800"/>
            <a:ext cx="7543800" cy="4800600"/>
          </a:xfrm>
          <a:ln>
            <a:solidFill>
              <a:schemeClr val="bg1">
                <a:lumMod val="50000"/>
              </a:schemeClr>
            </a:solidFill>
          </a:ln>
        </p:spPr>
      </p:pic>
      <p:cxnSp>
        <p:nvCxnSpPr>
          <p:cNvPr id="5" name="Straight Arrow Connector 4"/>
          <p:cNvCxnSpPr/>
          <p:nvPr/>
        </p:nvCxnSpPr>
        <p:spPr>
          <a:xfrm flipH="1" flipV="1">
            <a:off x="2667000" y="5257800"/>
            <a:ext cx="762000" cy="3048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114800" y="2514600"/>
            <a:ext cx="762000" cy="3048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2209800"/>
            <a:ext cx="2895600" cy="923330"/>
          </a:xfrm>
          <a:prstGeom prst="rect">
            <a:avLst/>
          </a:prstGeom>
          <a:noFill/>
        </p:spPr>
        <p:txBody>
          <a:bodyPr wrap="square" rtlCol="0">
            <a:spAutoFit/>
          </a:bodyPr>
          <a:lstStyle/>
          <a:p>
            <a:r>
              <a:rPr lang="en-US" dirty="0" smtClean="0"/>
              <a:t>In many of the tasks, if you select </a:t>
            </a:r>
            <a:r>
              <a:rPr lang="en-US" dirty="0" smtClean="0"/>
              <a:t>no</a:t>
            </a:r>
            <a:r>
              <a:rPr lang="en-US" dirty="0" smtClean="0"/>
              <a:t>,</a:t>
            </a:r>
            <a:r>
              <a:rPr lang="en-US" dirty="0" smtClean="0"/>
              <a:t> </a:t>
            </a:r>
            <a:r>
              <a:rPr lang="en-US" dirty="0" smtClean="0"/>
              <a:t>a “Please explain” text box will appear. </a:t>
            </a:r>
            <a:endParaRPr lang="en-US" dirty="0"/>
          </a:p>
        </p:txBody>
      </p:sp>
      <p:sp>
        <p:nvSpPr>
          <p:cNvPr id="10" name="TextBox 9"/>
          <p:cNvSpPr txBox="1"/>
          <p:nvPr/>
        </p:nvSpPr>
        <p:spPr>
          <a:xfrm>
            <a:off x="152400" y="5486400"/>
            <a:ext cx="8991600" cy="1200329"/>
          </a:xfrm>
          <a:prstGeom prst="rect">
            <a:avLst/>
          </a:prstGeom>
          <a:noFill/>
        </p:spPr>
        <p:txBody>
          <a:bodyPr wrap="square" rtlCol="0">
            <a:spAutoFit/>
          </a:bodyPr>
          <a:lstStyle/>
          <a:p>
            <a:r>
              <a:rPr lang="en-US" dirty="0" smtClean="0"/>
              <a:t>In all tasks, there is a place to upload the applicable </a:t>
            </a:r>
            <a:r>
              <a:rPr lang="en-US" dirty="0" smtClean="0"/>
              <a:t>documents </a:t>
            </a:r>
            <a:r>
              <a:rPr lang="en-US" dirty="0" smtClean="0"/>
              <a:t>that </a:t>
            </a:r>
            <a:r>
              <a:rPr lang="en-US" dirty="0" smtClean="0"/>
              <a:t>are </a:t>
            </a:r>
            <a:r>
              <a:rPr lang="en-US" dirty="0" smtClean="0"/>
              <a:t>corresponding to each component for each standard. In order to upload the document, select “Choose File” and upload from your computer. </a:t>
            </a:r>
            <a:r>
              <a:rPr lang="en-US" b="1" dirty="0" smtClean="0"/>
              <a:t>PLEASE remember to name the file as it appears above the upload bar for each document </a:t>
            </a:r>
            <a:r>
              <a:rPr lang="en-US" dirty="0" smtClean="0"/>
              <a:t>(i.e. </a:t>
            </a:r>
            <a:r>
              <a:rPr lang="en-US" dirty="0" smtClean="0"/>
              <a:t>“</a:t>
            </a:r>
            <a:r>
              <a:rPr lang="en-US" dirty="0" smtClean="0"/>
              <a:t>1A Non-Profit Corporate Certificate from State”).</a:t>
            </a:r>
            <a:endParaRPr lang="en-US" dirty="0"/>
          </a:p>
        </p:txBody>
      </p:sp>
      <p:pic>
        <p:nvPicPr>
          <p:cNvPr id="11" name="Picture 2" descr="C:\Users\mthiel\Desktop\NCA Logo.jpg"/>
          <p:cNvPicPr>
            <a:picLocks noChangeAspect="1" noChangeArrowheads="1"/>
          </p:cNvPicPr>
          <p:nvPr/>
        </p:nvPicPr>
        <p:blipFill>
          <a:blip r:embed="rId4" cstate="print"/>
          <a:srcRect/>
          <a:stretch>
            <a:fillRect/>
          </a:stretch>
        </p:blipFill>
        <p:spPr bwMode="auto">
          <a:xfrm>
            <a:off x="0" y="0"/>
            <a:ext cx="990600" cy="134993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a:bodyPr>
          <a:lstStyle/>
          <a:p>
            <a:pPr algn="ctr"/>
            <a:r>
              <a:rPr lang="en-US" u="sng" dirty="0" smtClean="0">
                <a:latin typeface="+mn-lt"/>
              </a:rPr>
              <a:t>When you have finished a task…</a:t>
            </a:r>
            <a:endParaRPr lang="en-US" u="sng" dirty="0">
              <a:latin typeface="+mn-lt"/>
            </a:endParaRPr>
          </a:p>
        </p:txBody>
      </p:sp>
      <p:pic>
        <p:nvPicPr>
          <p:cNvPr id="4" name="Content Placeholder 3" descr="save and exit.JPG"/>
          <p:cNvPicPr>
            <a:picLocks noGrp="1" noChangeAspect="1"/>
          </p:cNvPicPr>
          <p:nvPr>
            <p:ph sz="quarter" idx="1"/>
          </p:nvPr>
        </p:nvPicPr>
        <p:blipFill>
          <a:blip r:embed="rId2" cstate="print"/>
          <a:stretch>
            <a:fillRect/>
          </a:stretch>
        </p:blipFill>
        <p:spPr>
          <a:xfrm>
            <a:off x="457200" y="1371600"/>
            <a:ext cx="8229600" cy="4338815"/>
          </a:xfrm>
          <a:ln>
            <a:solidFill>
              <a:schemeClr val="bg1">
                <a:lumMod val="50000"/>
              </a:schemeClr>
            </a:solidFill>
          </a:ln>
        </p:spPr>
      </p:pic>
      <p:sp>
        <p:nvSpPr>
          <p:cNvPr id="6" name="Oval 5"/>
          <p:cNvSpPr/>
          <p:nvPr/>
        </p:nvSpPr>
        <p:spPr>
          <a:xfrm>
            <a:off x="1752600" y="5181600"/>
            <a:ext cx="1447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5867400"/>
            <a:ext cx="8077200" cy="646331"/>
          </a:xfrm>
          <a:prstGeom prst="rect">
            <a:avLst/>
          </a:prstGeom>
          <a:noFill/>
        </p:spPr>
        <p:txBody>
          <a:bodyPr wrap="square" rtlCol="0">
            <a:spAutoFit/>
          </a:bodyPr>
          <a:lstStyle/>
          <a:p>
            <a:r>
              <a:rPr lang="en-US" dirty="0" smtClean="0"/>
              <a:t>When you have finished a task, select “Save and Exit” and you will be taken back to your home page. The task will then be marked as complete.</a:t>
            </a:r>
            <a:endParaRPr lang="en-US" dirty="0"/>
          </a:p>
        </p:txBody>
      </p:sp>
      <p:pic>
        <p:nvPicPr>
          <p:cNvPr id="8" name="Picture 2" descr="C:\Users\mthiel\Desktop\NCA Logo.jpg"/>
          <p:cNvPicPr>
            <a:picLocks noChangeAspect="1" noChangeArrowheads="1"/>
          </p:cNvPicPr>
          <p:nvPr/>
        </p:nvPicPr>
        <p:blipFill>
          <a:blip r:embed="rId3" cstate="print"/>
          <a:srcRect/>
          <a:stretch>
            <a:fillRect/>
          </a:stretch>
        </p:blipFill>
        <p:spPr bwMode="auto">
          <a:xfrm>
            <a:off x="0" y="0"/>
            <a:ext cx="990600" cy="134993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487362"/>
          </a:xfrm>
        </p:spPr>
        <p:txBody>
          <a:bodyPr>
            <a:normAutofit fontScale="90000"/>
          </a:bodyPr>
          <a:lstStyle/>
          <a:p>
            <a:pPr algn="ctr"/>
            <a:r>
              <a:rPr lang="en-US" u="sng" dirty="0" smtClean="0">
                <a:latin typeface="+mn-lt"/>
              </a:rPr>
              <a:t>Submit your application</a:t>
            </a:r>
            <a:endParaRPr lang="en-US" u="sng" dirty="0">
              <a:latin typeface="+mn-lt"/>
            </a:endParaRPr>
          </a:p>
        </p:txBody>
      </p:sp>
      <p:pic>
        <p:nvPicPr>
          <p:cNvPr id="4" name="Content Placeholder 3" descr="submit.JPG"/>
          <p:cNvPicPr>
            <a:picLocks noGrp="1" noChangeAspect="1"/>
          </p:cNvPicPr>
          <p:nvPr>
            <p:ph sz="quarter" idx="1"/>
          </p:nvPr>
        </p:nvPicPr>
        <p:blipFill>
          <a:blip r:embed="rId2" cstate="print"/>
          <a:stretch>
            <a:fillRect/>
          </a:stretch>
        </p:blipFill>
        <p:spPr>
          <a:xfrm>
            <a:off x="1905000" y="838200"/>
            <a:ext cx="5181600" cy="4628147"/>
          </a:xfrm>
          <a:ln>
            <a:solidFill>
              <a:schemeClr val="bg1">
                <a:lumMod val="50000"/>
              </a:schemeClr>
            </a:solidFill>
          </a:ln>
        </p:spPr>
      </p:pic>
      <p:sp>
        <p:nvSpPr>
          <p:cNvPr id="5" name="Oval 4"/>
          <p:cNvSpPr/>
          <p:nvPr/>
        </p:nvSpPr>
        <p:spPr>
          <a:xfrm>
            <a:off x="1600200" y="4953000"/>
            <a:ext cx="1981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5715000"/>
            <a:ext cx="8763000" cy="923330"/>
          </a:xfrm>
          <a:prstGeom prst="rect">
            <a:avLst/>
          </a:prstGeom>
          <a:noFill/>
        </p:spPr>
        <p:txBody>
          <a:bodyPr wrap="square" rtlCol="0">
            <a:spAutoFit/>
          </a:bodyPr>
          <a:lstStyle/>
          <a:p>
            <a:r>
              <a:rPr lang="en-US" dirty="0" smtClean="0"/>
              <a:t>Once you have completed all tasks  (6 total) AND uploaded your Chapter licensing and Accreditation Agreements, you may submit your application. Please note that you </a:t>
            </a:r>
            <a:r>
              <a:rPr lang="en-US" b="1" dirty="0" smtClean="0"/>
              <a:t>cannot go back and edit once you submit. </a:t>
            </a:r>
            <a:r>
              <a:rPr lang="en-US" dirty="0" smtClean="0"/>
              <a:t>You </a:t>
            </a:r>
            <a:r>
              <a:rPr lang="en-US" dirty="0" smtClean="0"/>
              <a:t>may, </a:t>
            </a:r>
            <a:r>
              <a:rPr lang="en-US" dirty="0" smtClean="0"/>
              <a:t>however, go back and view what you have submitted. </a:t>
            </a:r>
            <a:endParaRPr lang="en-US" dirty="0"/>
          </a:p>
        </p:txBody>
      </p:sp>
      <p:pic>
        <p:nvPicPr>
          <p:cNvPr id="7" name="Picture 2" descr="C:\Users\mthiel\Desktop\NCA Logo.jpg"/>
          <p:cNvPicPr>
            <a:picLocks noChangeAspect="1" noChangeArrowheads="1"/>
          </p:cNvPicPr>
          <p:nvPr/>
        </p:nvPicPr>
        <p:blipFill>
          <a:blip r:embed="rId3" cstate="print"/>
          <a:srcRect/>
          <a:stretch>
            <a:fillRect/>
          </a:stretch>
        </p:blipFill>
        <p:spPr bwMode="auto">
          <a:xfrm>
            <a:off x="0" y="0"/>
            <a:ext cx="990600" cy="134993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ctr"/>
            <a:r>
              <a:rPr lang="en-US" u="sng" dirty="0" smtClean="0">
                <a:latin typeface="+mn-lt"/>
              </a:rPr>
              <a:t>Confirmation Email</a:t>
            </a:r>
            <a:endParaRPr lang="en-US" u="sng" dirty="0">
              <a:latin typeface="+mn-lt"/>
            </a:endParaRPr>
          </a:p>
        </p:txBody>
      </p:sp>
      <p:pic>
        <p:nvPicPr>
          <p:cNvPr id="4" name="Picture 2" descr="C:\Users\mthiel\Desktop\NCA Logo.jpg"/>
          <p:cNvPicPr>
            <a:picLocks noChangeAspect="1" noChangeArrowheads="1"/>
          </p:cNvPicPr>
          <p:nvPr/>
        </p:nvPicPr>
        <p:blipFill>
          <a:blip r:embed="rId2" cstate="print"/>
          <a:srcRect/>
          <a:stretch>
            <a:fillRect/>
          </a:stretch>
        </p:blipFill>
        <p:spPr bwMode="auto">
          <a:xfrm>
            <a:off x="0" y="0"/>
            <a:ext cx="990600" cy="1349935"/>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91942" y="1905000"/>
            <a:ext cx="8940084" cy="3200400"/>
          </a:xfrm>
          <a:prstGeom prst="rect">
            <a:avLst/>
          </a:prstGeom>
          <a:noFill/>
          <a:ln w="9525">
            <a:noFill/>
            <a:miter lim="800000"/>
            <a:headEnd/>
            <a:tailEnd/>
          </a:ln>
        </p:spPr>
      </p:pic>
      <p:sp>
        <p:nvSpPr>
          <p:cNvPr id="6" name="TextBox 5"/>
          <p:cNvSpPr txBox="1"/>
          <p:nvPr/>
        </p:nvSpPr>
        <p:spPr>
          <a:xfrm>
            <a:off x="304800" y="4876800"/>
            <a:ext cx="8458200" cy="1200329"/>
          </a:xfrm>
          <a:prstGeom prst="rect">
            <a:avLst/>
          </a:prstGeom>
          <a:noFill/>
        </p:spPr>
        <p:txBody>
          <a:bodyPr wrap="square" rtlCol="0">
            <a:spAutoFit/>
          </a:bodyPr>
          <a:lstStyle/>
          <a:p>
            <a:pPr algn="ctr"/>
            <a:r>
              <a:rPr lang="en-US" sz="2400" dirty="0" smtClean="0"/>
              <a:t>You will be sent a confirmation email upon completion of your application. Please keep this for your records. If you have any questions, please contact Accreditation at accreditation@nca-online.org</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red app.JPG"/>
          <p:cNvPicPr>
            <a:picLocks noChangeAspect="1"/>
          </p:cNvPicPr>
          <p:nvPr/>
        </p:nvPicPr>
        <p:blipFill>
          <a:blip r:embed="rId3" cstate="print"/>
          <a:stretch>
            <a:fillRect/>
          </a:stretch>
        </p:blipFill>
        <p:spPr>
          <a:xfrm>
            <a:off x="762000" y="1143000"/>
            <a:ext cx="7543800" cy="4840605"/>
          </a:xfrm>
          <a:prstGeom prst="rect">
            <a:avLst/>
          </a:prstGeom>
          <a:ln>
            <a:solidFill>
              <a:schemeClr val="accent1"/>
            </a:solidFill>
          </a:ln>
        </p:spPr>
      </p:pic>
      <p:sp>
        <p:nvSpPr>
          <p:cNvPr id="5" name="TextBox 4"/>
          <p:cNvSpPr txBox="1"/>
          <p:nvPr/>
        </p:nvSpPr>
        <p:spPr>
          <a:xfrm>
            <a:off x="381000" y="152400"/>
            <a:ext cx="8610600" cy="830997"/>
          </a:xfrm>
          <a:prstGeom prst="rect">
            <a:avLst/>
          </a:prstGeom>
          <a:noFill/>
        </p:spPr>
        <p:txBody>
          <a:bodyPr wrap="square" rtlCol="0">
            <a:spAutoFit/>
          </a:bodyPr>
          <a:lstStyle/>
          <a:p>
            <a:pPr algn="ctr"/>
            <a:r>
              <a:rPr lang="en-US" sz="2400" dirty="0" smtClean="0"/>
              <a:t>In order to access your online accreditation account, please contact </a:t>
            </a:r>
            <a:r>
              <a:rPr lang="en-US" sz="2400" dirty="0" smtClean="0">
                <a:hlinkClick r:id="rId4"/>
              </a:rPr>
              <a:t>accreditation@nca-online.org</a:t>
            </a:r>
            <a:r>
              <a:rPr lang="en-US" sz="2400" dirty="0" smtClean="0"/>
              <a:t> for the link. </a:t>
            </a:r>
            <a:endParaRPr lang="en-US" sz="2400" u="sng" dirty="0"/>
          </a:p>
        </p:txBody>
      </p:sp>
      <p:sp>
        <p:nvSpPr>
          <p:cNvPr id="6" name="TextBox 5"/>
          <p:cNvSpPr txBox="1"/>
          <p:nvPr/>
        </p:nvSpPr>
        <p:spPr>
          <a:xfrm>
            <a:off x="533400" y="6096000"/>
            <a:ext cx="8610600" cy="646331"/>
          </a:xfrm>
          <a:prstGeom prst="rect">
            <a:avLst/>
          </a:prstGeom>
          <a:noFill/>
        </p:spPr>
        <p:txBody>
          <a:bodyPr wrap="square" rtlCol="0">
            <a:spAutoFit/>
          </a:bodyPr>
          <a:lstStyle/>
          <a:p>
            <a:pPr algn="ctr"/>
            <a:r>
              <a:rPr lang="en-US" dirty="0" smtClean="0"/>
              <a:t>This is an example of the homepage that you will see when you log into the Chapter Accreditation application website. For best compatibility, we recommend you use </a:t>
            </a:r>
            <a:r>
              <a:rPr lang="en-US" dirty="0" err="1" smtClean="0"/>
              <a:t>google</a:t>
            </a:r>
            <a:r>
              <a:rPr lang="en-US" dirty="0" smtClean="0"/>
              <a:t> chrome as your browser.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1143000"/>
          </a:xfrm>
        </p:spPr>
        <p:txBody>
          <a:bodyPr>
            <a:normAutofit fontScale="90000"/>
          </a:bodyPr>
          <a:lstStyle/>
          <a:p>
            <a:pPr algn="ctr"/>
            <a:r>
              <a:rPr lang="en-US" sz="3200" u="sng" dirty="0" smtClean="0">
                <a:latin typeface="+mn-lt"/>
              </a:rPr>
              <a:t>Making an Account</a:t>
            </a:r>
            <a:r>
              <a:rPr lang="en-US" sz="3200" dirty="0" smtClean="0"/>
              <a:t/>
            </a:r>
            <a:br>
              <a:rPr lang="en-US" sz="3200" dirty="0" smtClean="0"/>
            </a:br>
            <a:r>
              <a:rPr lang="en-US" sz="2200" dirty="0" smtClean="0"/>
              <a:t>You must make an account in order to use the online application system. Follow the arrow below to create an account when you are on the homepage. </a:t>
            </a:r>
            <a:endParaRPr lang="en-US" sz="2200" dirty="0"/>
          </a:p>
        </p:txBody>
      </p:sp>
      <p:pic>
        <p:nvPicPr>
          <p:cNvPr id="12" name="Content Placeholder 11" descr="accred app.JPG"/>
          <p:cNvPicPr>
            <a:picLocks noGrp="1" noChangeAspect="1"/>
          </p:cNvPicPr>
          <p:nvPr>
            <p:ph sz="quarter" idx="1"/>
          </p:nvPr>
        </p:nvPicPr>
        <p:blipFill>
          <a:blip r:embed="rId3" cstate="print"/>
          <a:stretch>
            <a:fillRect/>
          </a:stretch>
        </p:blipFill>
        <p:spPr>
          <a:xfrm>
            <a:off x="1066800" y="1295400"/>
            <a:ext cx="7404049" cy="4572000"/>
          </a:xfrm>
          <a:prstGeom prst="rect">
            <a:avLst/>
          </a:prstGeom>
          <a:ln>
            <a:solidFill>
              <a:schemeClr val="accent1"/>
            </a:solidFill>
          </a:ln>
        </p:spPr>
      </p:pic>
      <p:cxnSp>
        <p:nvCxnSpPr>
          <p:cNvPr id="5" name="Straight Arrow Connector 4"/>
          <p:cNvCxnSpPr/>
          <p:nvPr/>
        </p:nvCxnSpPr>
        <p:spPr>
          <a:xfrm>
            <a:off x="5715000" y="1447800"/>
            <a:ext cx="762000" cy="32766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5943600"/>
            <a:ext cx="8382000" cy="646331"/>
          </a:xfrm>
          <a:prstGeom prst="rect">
            <a:avLst/>
          </a:prstGeom>
          <a:noFill/>
        </p:spPr>
        <p:txBody>
          <a:bodyPr wrap="square" rtlCol="0">
            <a:spAutoFit/>
          </a:bodyPr>
          <a:lstStyle/>
          <a:p>
            <a:r>
              <a:rPr lang="en-US" dirty="0" smtClean="0"/>
              <a:t>Please make sure that you only create one account per organization. Each account will have the ability to add on multiple users once it is created.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ady to go.JPG"/>
          <p:cNvPicPr>
            <a:picLocks noChangeAspect="1"/>
          </p:cNvPicPr>
          <p:nvPr/>
        </p:nvPicPr>
        <p:blipFill>
          <a:blip r:embed="rId3" cstate="print"/>
          <a:stretch>
            <a:fillRect/>
          </a:stretch>
        </p:blipFill>
        <p:spPr>
          <a:xfrm>
            <a:off x="609600" y="152400"/>
            <a:ext cx="3087318" cy="4114800"/>
          </a:xfrm>
          <a:prstGeom prst="rect">
            <a:avLst/>
          </a:prstGeom>
        </p:spPr>
      </p:pic>
      <p:pic>
        <p:nvPicPr>
          <p:cNvPr id="6" name="Picture 5" descr="Capture2.JPG"/>
          <p:cNvPicPr>
            <a:picLocks noChangeAspect="1"/>
          </p:cNvPicPr>
          <p:nvPr/>
        </p:nvPicPr>
        <p:blipFill>
          <a:blip r:embed="rId4" cstate="print"/>
          <a:stretch>
            <a:fillRect/>
          </a:stretch>
        </p:blipFill>
        <p:spPr>
          <a:xfrm>
            <a:off x="609600" y="4267200"/>
            <a:ext cx="3048000" cy="2304600"/>
          </a:xfrm>
          <a:prstGeom prst="rect">
            <a:avLst/>
          </a:prstGeom>
        </p:spPr>
      </p:pic>
      <p:sp>
        <p:nvSpPr>
          <p:cNvPr id="7" name="TextBox 6"/>
          <p:cNvSpPr txBox="1"/>
          <p:nvPr/>
        </p:nvSpPr>
        <p:spPr>
          <a:xfrm>
            <a:off x="3962400" y="1828800"/>
            <a:ext cx="5181600" cy="2862322"/>
          </a:xfrm>
          <a:prstGeom prst="rect">
            <a:avLst/>
          </a:prstGeom>
          <a:noFill/>
        </p:spPr>
        <p:txBody>
          <a:bodyPr wrap="square" rtlCol="0">
            <a:spAutoFit/>
          </a:bodyPr>
          <a:lstStyle/>
          <a:p>
            <a:r>
              <a:rPr lang="en-US" sz="2000" dirty="0" smtClean="0"/>
              <a:t>On this screen, please type the information that you wish to use for you account. </a:t>
            </a:r>
            <a:r>
              <a:rPr lang="en-US" sz="2000" i="1" dirty="0" smtClean="0"/>
              <a:t>PLEASE</a:t>
            </a:r>
            <a:r>
              <a:rPr lang="en-US" sz="2000" dirty="0" smtClean="0"/>
              <a:t> note that this email address will be the appointed email of receipt of any automated correspondence from the system (i.e. conference emails, links, etc.). </a:t>
            </a:r>
          </a:p>
          <a:p>
            <a:endParaRPr lang="en-US" sz="2000" dirty="0"/>
          </a:p>
          <a:p>
            <a:r>
              <a:rPr lang="en-US" sz="2000" b="1" dirty="0" smtClean="0"/>
              <a:t>In the “Group” option, please use the drop down bar to select “Chapter Accreditation Applicants”</a:t>
            </a:r>
            <a:endParaRPr lang="en-US" sz="2000" b="1" dirty="0"/>
          </a:p>
        </p:txBody>
      </p:sp>
      <p:sp>
        <p:nvSpPr>
          <p:cNvPr id="8" name="TextBox 7"/>
          <p:cNvSpPr txBox="1"/>
          <p:nvPr/>
        </p:nvSpPr>
        <p:spPr>
          <a:xfrm>
            <a:off x="4648200" y="990600"/>
            <a:ext cx="3352800" cy="830997"/>
          </a:xfrm>
          <a:prstGeom prst="rect">
            <a:avLst/>
          </a:prstGeom>
          <a:noFill/>
        </p:spPr>
        <p:txBody>
          <a:bodyPr wrap="square" rtlCol="0">
            <a:spAutoFit/>
          </a:bodyPr>
          <a:lstStyle/>
          <a:p>
            <a:r>
              <a:rPr lang="en-US" sz="4800" u="sng" dirty="0" smtClean="0">
                <a:solidFill>
                  <a:schemeClr val="bg1">
                    <a:lumMod val="50000"/>
                  </a:schemeClr>
                </a:solidFill>
              </a:rPr>
              <a:t>Registration</a:t>
            </a:r>
            <a:endParaRPr lang="en-US" sz="4800" u="sng" dirty="0">
              <a:solidFill>
                <a:schemeClr val="bg1">
                  <a:lumMod val="50000"/>
                </a:schemeClr>
              </a:solidFill>
            </a:endParaRPr>
          </a:p>
        </p:txBody>
      </p:sp>
      <p:cxnSp>
        <p:nvCxnSpPr>
          <p:cNvPr id="9" name="Straight Arrow Connector 8"/>
          <p:cNvCxnSpPr/>
          <p:nvPr/>
        </p:nvCxnSpPr>
        <p:spPr>
          <a:xfrm flipH="1">
            <a:off x="1143000" y="4648200"/>
            <a:ext cx="2819400" cy="1524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924800" cy="838200"/>
          </a:xfrm>
        </p:spPr>
        <p:txBody>
          <a:bodyPr>
            <a:normAutofit/>
          </a:bodyPr>
          <a:lstStyle/>
          <a:p>
            <a:pPr algn="ctr"/>
            <a:r>
              <a:rPr lang="en-US" u="sng" dirty="0" smtClean="0">
                <a:latin typeface="+mn-lt"/>
              </a:rPr>
              <a:t>Forgot my password process</a:t>
            </a:r>
            <a:endParaRPr lang="en-US" u="sng" dirty="0">
              <a:latin typeface="+mn-lt"/>
            </a:endParaRPr>
          </a:p>
        </p:txBody>
      </p:sp>
      <p:pic>
        <p:nvPicPr>
          <p:cNvPr id="4" name="Content Placeholder 3" descr="forgot password.JPG"/>
          <p:cNvPicPr>
            <a:picLocks noGrp="1" noChangeAspect="1"/>
          </p:cNvPicPr>
          <p:nvPr>
            <p:ph sz="quarter" idx="1"/>
          </p:nvPr>
        </p:nvPicPr>
        <p:blipFill>
          <a:blip r:embed="rId3" cstate="print"/>
          <a:stretch>
            <a:fillRect/>
          </a:stretch>
        </p:blipFill>
        <p:spPr>
          <a:xfrm>
            <a:off x="1295400" y="762000"/>
            <a:ext cx="5943600" cy="4775297"/>
          </a:xfrm>
          <a:ln>
            <a:solidFill>
              <a:schemeClr val="bg1">
                <a:lumMod val="50000"/>
              </a:schemeClr>
            </a:solidFill>
          </a:ln>
        </p:spPr>
      </p:pic>
      <p:sp>
        <p:nvSpPr>
          <p:cNvPr id="5" name="TextBox 4"/>
          <p:cNvSpPr txBox="1"/>
          <p:nvPr/>
        </p:nvSpPr>
        <p:spPr>
          <a:xfrm>
            <a:off x="152400" y="5657671"/>
            <a:ext cx="8991600" cy="923330"/>
          </a:xfrm>
          <a:prstGeom prst="rect">
            <a:avLst/>
          </a:prstGeom>
          <a:noFill/>
        </p:spPr>
        <p:txBody>
          <a:bodyPr wrap="square" rtlCol="0">
            <a:spAutoFit/>
          </a:bodyPr>
          <a:lstStyle/>
          <a:p>
            <a:r>
              <a:rPr lang="en-US" dirty="0" smtClean="0"/>
              <a:t>In case you have forgotten your password, please keep in mind that on the homepage there is a link next to the log in information that says “trouble signing in?”. Follow the link and select the option “click here to reset it”. Your password will be sent to you via the email address you provided on your account. </a:t>
            </a:r>
            <a:endParaRPr lang="en-US" dirty="0"/>
          </a:p>
        </p:txBody>
      </p:sp>
      <p:cxnSp>
        <p:nvCxnSpPr>
          <p:cNvPr id="6" name="Straight Arrow Connector 5"/>
          <p:cNvCxnSpPr/>
          <p:nvPr/>
        </p:nvCxnSpPr>
        <p:spPr>
          <a:xfrm flipV="1">
            <a:off x="838200" y="2362200"/>
            <a:ext cx="762000" cy="31242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9144000" cy="1066800"/>
          </a:xfrm>
        </p:spPr>
        <p:txBody>
          <a:bodyPr>
            <a:noAutofit/>
          </a:bodyPr>
          <a:lstStyle/>
          <a:p>
            <a:r>
              <a:rPr lang="en-US" sz="2800" u="sng" dirty="0" smtClean="0"/>
              <a:t/>
            </a:r>
            <a:br>
              <a:rPr lang="en-US" sz="2800" u="sng" dirty="0" smtClean="0"/>
            </a:br>
            <a:r>
              <a:rPr lang="en-US" sz="2400" dirty="0" smtClean="0"/>
              <a:t/>
            </a:r>
            <a:br>
              <a:rPr lang="en-US" sz="2400" dirty="0" smtClean="0"/>
            </a:br>
            <a:r>
              <a:rPr lang="en-US" sz="2000" dirty="0" smtClean="0">
                <a:solidFill>
                  <a:schemeClr val="tx1"/>
                </a:solidFill>
              </a:rPr>
              <a:t>Please follow the instructions on this page. If you did not receive the confirmation email, please </a:t>
            </a:r>
            <a:r>
              <a:rPr lang="en-US" sz="2000" b="1" dirty="0" smtClean="0">
                <a:solidFill>
                  <a:schemeClr val="tx1"/>
                </a:solidFill>
              </a:rPr>
              <a:t>check your spam folder </a:t>
            </a:r>
            <a:r>
              <a:rPr lang="en-US" sz="2000" dirty="0" smtClean="0">
                <a:solidFill>
                  <a:schemeClr val="tx1"/>
                </a:solidFill>
              </a:rPr>
              <a:t>and reenter your email below. </a:t>
            </a:r>
            <a:endParaRPr lang="en-US" sz="2000" dirty="0">
              <a:solidFill>
                <a:schemeClr val="tx1"/>
              </a:solidFill>
            </a:endParaRPr>
          </a:p>
        </p:txBody>
      </p:sp>
      <p:pic>
        <p:nvPicPr>
          <p:cNvPr id="4" name="Content Placeholder 3" descr="registration confirmation email.JPG"/>
          <p:cNvPicPr>
            <a:picLocks noGrp="1" noChangeAspect="1"/>
          </p:cNvPicPr>
          <p:nvPr>
            <p:ph sz="quarter" idx="1"/>
          </p:nvPr>
        </p:nvPicPr>
        <p:blipFill>
          <a:blip r:embed="rId3" cstate="print"/>
          <a:stretch>
            <a:fillRect/>
          </a:stretch>
        </p:blipFill>
        <p:spPr>
          <a:xfrm>
            <a:off x="457200" y="1600200"/>
            <a:ext cx="8163178" cy="4775353"/>
          </a:xfrm>
          <a:ln>
            <a:solidFill>
              <a:schemeClr val="bg1">
                <a:lumMod val="50000"/>
              </a:schemeClr>
            </a:solidFill>
          </a:ln>
        </p:spPr>
      </p:pic>
      <p:sp>
        <p:nvSpPr>
          <p:cNvPr id="5" name="TextBox 4"/>
          <p:cNvSpPr txBox="1"/>
          <p:nvPr/>
        </p:nvSpPr>
        <p:spPr>
          <a:xfrm>
            <a:off x="1828800" y="152400"/>
            <a:ext cx="4953000" cy="584775"/>
          </a:xfrm>
          <a:prstGeom prst="rect">
            <a:avLst/>
          </a:prstGeom>
          <a:noFill/>
        </p:spPr>
        <p:txBody>
          <a:bodyPr wrap="square" rtlCol="0">
            <a:spAutoFit/>
          </a:bodyPr>
          <a:lstStyle/>
          <a:p>
            <a:pPr algn="ctr"/>
            <a:r>
              <a:rPr lang="en-US" sz="3200" u="sng" dirty="0" smtClean="0">
                <a:solidFill>
                  <a:schemeClr val="bg1">
                    <a:lumMod val="50000"/>
                  </a:schemeClr>
                </a:solidFill>
              </a:rPr>
              <a:t>Thank you for Registering</a:t>
            </a:r>
            <a:endParaRPr lang="en-US" sz="3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dirty="0" smtClean="0"/>
              <a:t/>
            </a:r>
            <a:br>
              <a:rPr lang="en-US" sz="2800" dirty="0" smtClean="0"/>
            </a:br>
            <a:r>
              <a:rPr lang="en-US" sz="2800" dirty="0" smtClean="0">
                <a:solidFill>
                  <a:schemeClr val="tx1"/>
                </a:solidFill>
              </a:rPr>
              <a:t>Your confirmation email will look something like this…</a:t>
            </a:r>
            <a:endParaRPr lang="en-US" sz="2800" dirty="0">
              <a:solidFill>
                <a:schemeClr val="tx1"/>
              </a:solidFill>
            </a:endParaRPr>
          </a:p>
        </p:txBody>
      </p:sp>
      <p:pic>
        <p:nvPicPr>
          <p:cNvPr id="1026" name="Picture 2"/>
          <p:cNvPicPr>
            <a:picLocks noGrp="1" noChangeAspect="1" noChangeArrowheads="1"/>
          </p:cNvPicPr>
          <p:nvPr>
            <p:ph sz="quarter" idx="1"/>
          </p:nvPr>
        </p:nvPicPr>
        <p:blipFill>
          <a:blip r:embed="rId3" cstate="print"/>
          <a:stretch>
            <a:fillRect/>
          </a:stretch>
        </p:blipFill>
        <p:spPr bwMode="auto">
          <a:xfrm>
            <a:off x="914400" y="2046186"/>
            <a:ext cx="7772400" cy="3375228"/>
          </a:xfrm>
          <a:prstGeom prst="rect">
            <a:avLst/>
          </a:prstGeom>
          <a:noFill/>
          <a:ln w="9525">
            <a:solidFill>
              <a:schemeClr val="bg1">
                <a:lumMod val="50000"/>
              </a:schemeClr>
            </a:solidFill>
            <a:miter lim="800000"/>
            <a:headEnd/>
            <a:tailEnd/>
          </a:ln>
        </p:spPr>
      </p:pic>
      <p:sp>
        <p:nvSpPr>
          <p:cNvPr id="5" name="TextBox 4"/>
          <p:cNvSpPr txBox="1"/>
          <p:nvPr/>
        </p:nvSpPr>
        <p:spPr>
          <a:xfrm>
            <a:off x="304800" y="5715000"/>
            <a:ext cx="8686800" cy="954107"/>
          </a:xfrm>
          <a:prstGeom prst="rect">
            <a:avLst/>
          </a:prstGeom>
          <a:noFill/>
        </p:spPr>
        <p:txBody>
          <a:bodyPr wrap="square" rtlCol="0">
            <a:spAutoFit/>
          </a:bodyPr>
          <a:lstStyle/>
          <a:p>
            <a:pPr algn="ctr"/>
            <a:r>
              <a:rPr lang="en-US" sz="2800" dirty="0" smtClean="0"/>
              <a:t>Please follow the link in your confirmation email in order to go to your application.</a:t>
            </a:r>
            <a:endParaRPr lang="en-US" sz="2800" dirty="0"/>
          </a:p>
        </p:txBody>
      </p:sp>
      <p:cxnSp>
        <p:nvCxnSpPr>
          <p:cNvPr id="6" name="Straight Arrow Connector 5"/>
          <p:cNvCxnSpPr/>
          <p:nvPr/>
        </p:nvCxnSpPr>
        <p:spPr>
          <a:xfrm flipV="1">
            <a:off x="3124200" y="4876800"/>
            <a:ext cx="381000" cy="7620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19200" y="4495800"/>
            <a:ext cx="6400800" cy="228600"/>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228600"/>
            <a:ext cx="3505200" cy="646331"/>
          </a:xfrm>
          <a:prstGeom prst="rect">
            <a:avLst/>
          </a:prstGeom>
          <a:noFill/>
        </p:spPr>
        <p:txBody>
          <a:bodyPr wrap="square" rtlCol="0">
            <a:spAutoFit/>
          </a:bodyPr>
          <a:lstStyle/>
          <a:p>
            <a:r>
              <a:rPr lang="en-US" sz="3600" u="sng" dirty="0" smtClean="0">
                <a:solidFill>
                  <a:schemeClr val="bg1">
                    <a:lumMod val="50000"/>
                  </a:schemeClr>
                </a:solidFill>
              </a:rPr>
              <a:t>Confirmation Email</a:t>
            </a:r>
            <a:endParaRPr lang="en-US" sz="3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me page testing.JPG"/>
          <p:cNvPicPr>
            <a:picLocks noGrp="1" noChangeAspect="1"/>
          </p:cNvPicPr>
          <p:nvPr>
            <p:ph sz="quarter" idx="1"/>
          </p:nvPr>
        </p:nvPicPr>
        <p:blipFill>
          <a:blip r:embed="rId3" cstate="print"/>
          <a:stretch>
            <a:fillRect/>
          </a:stretch>
        </p:blipFill>
        <p:spPr>
          <a:xfrm>
            <a:off x="533400" y="1066800"/>
            <a:ext cx="7772401" cy="5662939"/>
          </a:xfrm>
        </p:spPr>
      </p:pic>
      <p:sp>
        <p:nvSpPr>
          <p:cNvPr id="2" name="Title 1"/>
          <p:cNvSpPr>
            <a:spLocks noGrp="1"/>
          </p:cNvSpPr>
          <p:nvPr>
            <p:ph type="title"/>
          </p:nvPr>
        </p:nvSpPr>
        <p:spPr>
          <a:xfrm>
            <a:off x="3124200" y="3810000"/>
            <a:ext cx="5867400" cy="1905000"/>
          </a:xfrm>
        </p:spPr>
        <p:txBody>
          <a:bodyPr>
            <a:noAutofit/>
          </a:bodyPr>
          <a:lstStyle/>
          <a:p>
            <a:r>
              <a:rPr lang="en-US" sz="2000" dirty="0" smtClean="0">
                <a:solidFill>
                  <a:schemeClr val="tx1"/>
                </a:solidFill>
              </a:rPr>
              <a:t>The link from your confirmation email will take you to this page. On it, please select </a:t>
            </a:r>
            <a:r>
              <a:rPr lang="en-US" sz="2000" b="1" dirty="0" smtClean="0">
                <a:solidFill>
                  <a:schemeClr val="tx1"/>
                </a:solidFill>
              </a:rPr>
              <a:t>Chapter Accreditation Application</a:t>
            </a:r>
            <a:r>
              <a:rPr lang="en-US" sz="2000" dirty="0" smtClean="0">
                <a:solidFill>
                  <a:schemeClr val="tx1"/>
                </a:solidFill>
              </a:rPr>
              <a:t> in the drop down window and click “Get Started”.</a:t>
            </a:r>
            <a:endParaRPr lang="en-US" sz="2000" dirty="0">
              <a:solidFill>
                <a:schemeClr val="tx1"/>
              </a:solidFill>
            </a:endParaRPr>
          </a:p>
        </p:txBody>
      </p:sp>
      <p:sp>
        <p:nvSpPr>
          <p:cNvPr id="6" name="TextBox 5"/>
          <p:cNvSpPr txBox="1"/>
          <p:nvPr/>
        </p:nvSpPr>
        <p:spPr>
          <a:xfrm>
            <a:off x="1295400" y="228600"/>
            <a:ext cx="7239000" cy="769441"/>
          </a:xfrm>
          <a:prstGeom prst="rect">
            <a:avLst/>
          </a:prstGeom>
          <a:noFill/>
        </p:spPr>
        <p:txBody>
          <a:bodyPr wrap="square" rtlCol="0">
            <a:spAutoFit/>
          </a:bodyPr>
          <a:lstStyle/>
          <a:p>
            <a:r>
              <a:rPr lang="en-US" sz="4400" u="sng" dirty="0" smtClean="0">
                <a:solidFill>
                  <a:schemeClr val="bg1">
                    <a:lumMod val="50000"/>
                  </a:schemeClr>
                </a:solidFill>
              </a:rPr>
              <a:t>How to Start Your Application</a:t>
            </a:r>
            <a:endParaRPr lang="en-US" sz="4400" u="sng" dirty="0">
              <a:solidFill>
                <a:schemeClr val="bg1">
                  <a:lumMod val="50000"/>
                </a:schemeClr>
              </a:solidFill>
            </a:endParaRPr>
          </a:p>
        </p:txBody>
      </p:sp>
      <p:cxnSp>
        <p:nvCxnSpPr>
          <p:cNvPr id="7" name="Straight Arrow Connector 6"/>
          <p:cNvCxnSpPr/>
          <p:nvPr/>
        </p:nvCxnSpPr>
        <p:spPr>
          <a:xfrm flipH="1" flipV="1">
            <a:off x="2362200" y="4648200"/>
            <a:ext cx="762000" cy="5334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96200" cy="762000"/>
          </a:xfrm>
        </p:spPr>
        <p:txBody>
          <a:bodyPr>
            <a:normAutofit/>
          </a:bodyPr>
          <a:lstStyle/>
          <a:p>
            <a:r>
              <a:rPr lang="en-US" sz="3200" u="sng" dirty="0" smtClean="0">
                <a:solidFill>
                  <a:schemeClr val="bg1">
                    <a:lumMod val="50000"/>
                  </a:schemeClr>
                </a:solidFill>
                <a:latin typeface="+mn-lt"/>
              </a:rPr>
              <a:t>Chapter Accreditation Applicant Home Page</a:t>
            </a:r>
            <a:endParaRPr lang="en-US" sz="3200" u="sng" dirty="0">
              <a:solidFill>
                <a:schemeClr val="bg1">
                  <a:lumMod val="50000"/>
                </a:schemeClr>
              </a:solidFill>
              <a:latin typeface="+mn-lt"/>
            </a:endParaRPr>
          </a:p>
        </p:txBody>
      </p:sp>
      <p:pic>
        <p:nvPicPr>
          <p:cNvPr id="4" name="Content Placeholder 3" descr="first half of home page.JPG"/>
          <p:cNvPicPr>
            <a:picLocks noGrp="1" noChangeAspect="1"/>
          </p:cNvPicPr>
          <p:nvPr>
            <p:ph sz="quarter" idx="1"/>
          </p:nvPr>
        </p:nvPicPr>
        <p:blipFill>
          <a:blip r:embed="rId3" cstate="print"/>
          <a:stretch>
            <a:fillRect/>
          </a:stretch>
        </p:blipFill>
        <p:spPr>
          <a:xfrm>
            <a:off x="1066800" y="1143000"/>
            <a:ext cx="6662270" cy="5200650"/>
          </a:xfrm>
        </p:spPr>
      </p:pic>
      <p:cxnSp>
        <p:nvCxnSpPr>
          <p:cNvPr id="7" name="Straight Arrow Connector 6"/>
          <p:cNvCxnSpPr/>
          <p:nvPr/>
        </p:nvCxnSpPr>
        <p:spPr>
          <a:xfrm>
            <a:off x="533400" y="2743200"/>
            <a:ext cx="838200" cy="7620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1676400"/>
            <a:ext cx="1371600" cy="1077218"/>
          </a:xfrm>
          <a:prstGeom prst="rect">
            <a:avLst/>
          </a:prstGeom>
          <a:noFill/>
        </p:spPr>
        <p:txBody>
          <a:bodyPr wrap="square" rtlCol="0">
            <a:spAutoFit/>
          </a:bodyPr>
          <a:lstStyle/>
          <a:p>
            <a:r>
              <a:rPr lang="en-US" sz="1600" dirty="0" smtClean="0"/>
              <a:t>Your Organization Name will appear here</a:t>
            </a:r>
            <a:endParaRPr lang="en-US" sz="1600" dirty="0"/>
          </a:p>
        </p:txBody>
      </p:sp>
      <p:cxnSp>
        <p:nvCxnSpPr>
          <p:cNvPr id="8" name="Straight Arrow Connector 7"/>
          <p:cNvCxnSpPr/>
          <p:nvPr/>
        </p:nvCxnSpPr>
        <p:spPr>
          <a:xfrm flipV="1">
            <a:off x="6096000" y="1600200"/>
            <a:ext cx="228600" cy="3810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7800" y="2057400"/>
            <a:ext cx="1828800" cy="646331"/>
          </a:xfrm>
          <a:prstGeom prst="rect">
            <a:avLst/>
          </a:prstGeom>
          <a:noFill/>
        </p:spPr>
        <p:txBody>
          <a:bodyPr wrap="square" rtlCol="0">
            <a:spAutoFit/>
          </a:bodyPr>
          <a:lstStyle/>
          <a:p>
            <a:r>
              <a:rPr lang="en-US" dirty="0" smtClean="0"/>
              <a:t>Here you can download materials </a:t>
            </a:r>
            <a:endParaRPr lang="en-US" dirty="0"/>
          </a:p>
        </p:txBody>
      </p:sp>
      <p:cxnSp>
        <p:nvCxnSpPr>
          <p:cNvPr id="13" name="Straight Arrow Connector 12"/>
          <p:cNvCxnSpPr/>
          <p:nvPr/>
        </p:nvCxnSpPr>
        <p:spPr>
          <a:xfrm flipH="1" flipV="1">
            <a:off x="6858000" y="1676400"/>
            <a:ext cx="609600" cy="457200"/>
          </a:xfrm>
          <a:prstGeom prst="straightConnector1">
            <a:avLst/>
          </a:prstGeom>
          <a:ln w="222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7600" y="2057400"/>
            <a:ext cx="1676400" cy="1200329"/>
          </a:xfrm>
          <a:prstGeom prst="rect">
            <a:avLst/>
          </a:prstGeom>
          <a:noFill/>
        </p:spPr>
        <p:txBody>
          <a:bodyPr wrap="square" rtlCol="0">
            <a:spAutoFit/>
          </a:bodyPr>
          <a:lstStyle/>
          <a:p>
            <a:r>
              <a:rPr lang="en-US" dirty="0" smtClean="0"/>
              <a:t>Click here to update your name, email or reset password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1521</TotalTime>
  <Words>1670</Words>
  <Application>Microsoft Office PowerPoint</Application>
  <PresentationFormat>On-screen Show (4:3)</PresentationFormat>
  <Paragraphs>88</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Chapter Accreditation Online System</vt:lpstr>
      <vt:lpstr>Slide 2</vt:lpstr>
      <vt:lpstr>Making an Account You must make an account in order to use the online application system. Follow the arrow below to create an account when you are on the homepage. </vt:lpstr>
      <vt:lpstr>Slide 4</vt:lpstr>
      <vt:lpstr>Forgot my password process</vt:lpstr>
      <vt:lpstr>  Please follow the instructions on this page. If you did not receive the confirmation email, please check your spam folder and reenter your email below. </vt:lpstr>
      <vt:lpstr> Your confirmation email will look something like this…</vt:lpstr>
      <vt:lpstr>The link from your confirmation email will take you to this page. On it, please select Chapter Accreditation Application in the drop down window and click “Get Started”.</vt:lpstr>
      <vt:lpstr>Chapter Accreditation Applicant Home Page</vt:lpstr>
      <vt:lpstr>Your Tasks</vt:lpstr>
      <vt:lpstr>Resources Page</vt:lpstr>
      <vt:lpstr>Uploading your Chapter Accreditation and License Agreement</vt:lpstr>
      <vt:lpstr>Instructions for Signatures</vt:lpstr>
      <vt:lpstr>Instructions for Signatures and Adding Members</vt:lpstr>
      <vt:lpstr>Navigation Tips</vt:lpstr>
      <vt:lpstr>Navigation Tips</vt:lpstr>
      <vt:lpstr>When you have finished a task…</vt:lpstr>
      <vt:lpstr>Submit your application</vt:lpstr>
      <vt:lpstr>Confirmation Email</vt:lpstr>
    </vt:vector>
  </TitlesOfParts>
  <Company>PC MALL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Accreditation Online System</dc:title>
  <dc:creator>mthiel</dc:creator>
  <cp:lastModifiedBy>mthiel</cp:lastModifiedBy>
  <cp:revision>148</cp:revision>
  <dcterms:created xsi:type="dcterms:W3CDTF">2014-04-08T14:14:47Z</dcterms:created>
  <dcterms:modified xsi:type="dcterms:W3CDTF">2014-05-02T20:53:33Z</dcterms:modified>
</cp:coreProperties>
</file>